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0" r:id="rId4"/>
    <p:sldId id="269" r:id="rId5"/>
    <p:sldId id="271" r:id="rId6"/>
    <p:sldId id="261" r:id="rId7"/>
    <p:sldId id="262" r:id="rId8"/>
    <p:sldId id="263" r:id="rId9"/>
    <p:sldId id="266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7" d="100"/>
          <a:sy n="97" d="100"/>
        </p:scale>
        <p:origin x="48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1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4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3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3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5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190C-2D89-4B92-AE90-93A82A5A7DC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8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3190C-2D89-4B92-AE90-93A82A5A7DC8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C731-103F-4071-94FC-651F49808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Albany Police Department Quarterly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Update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Jan. 1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-Mar 8</a:t>
            </a:r>
            <a:r>
              <a:rPr lang="en-US" b="1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Operational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Update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1822"/>
            <a:ext cx="10515600" cy="544663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FF00"/>
                </a:solidFill>
              </a:rPr>
              <a:t>15,908 Calls for service (Jan 1</a:t>
            </a:r>
            <a:r>
              <a:rPr lang="en-US" baseline="30000" dirty="0" smtClean="0">
                <a:solidFill>
                  <a:srgbClr val="FFFF00"/>
                </a:solidFill>
              </a:rPr>
              <a:t>st</a:t>
            </a:r>
            <a:r>
              <a:rPr lang="en-US" dirty="0" smtClean="0">
                <a:solidFill>
                  <a:srgbClr val="FFFF00"/>
                </a:solidFill>
              </a:rPr>
              <a:t>-Mar 8th)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11,067 </a:t>
            </a:r>
            <a:r>
              <a:rPr lang="en-US" dirty="0">
                <a:solidFill>
                  <a:srgbClr val="FFFF00"/>
                </a:solidFill>
              </a:rPr>
              <a:t>Citizen Calls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4,841 </a:t>
            </a:r>
            <a:r>
              <a:rPr lang="en-US" dirty="0">
                <a:solidFill>
                  <a:srgbClr val="FFFF00"/>
                </a:solidFill>
              </a:rPr>
              <a:t>Officer Initiated Calls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Incident </a:t>
            </a:r>
            <a:r>
              <a:rPr lang="en-US" dirty="0">
                <a:solidFill>
                  <a:srgbClr val="FFFF00"/>
                </a:solidFill>
              </a:rPr>
              <a:t>Data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Part I </a:t>
            </a:r>
            <a:r>
              <a:rPr lang="en-US" dirty="0" smtClean="0">
                <a:solidFill>
                  <a:srgbClr val="FFFF00"/>
                </a:solidFill>
              </a:rPr>
              <a:t>Crimes – 787 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Part </a:t>
            </a:r>
            <a:r>
              <a:rPr lang="en-US" dirty="0">
                <a:solidFill>
                  <a:srgbClr val="FFFF00"/>
                </a:solidFill>
              </a:rPr>
              <a:t>II Crimes – </a:t>
            </a:r>
            <a:r>
              <a:rPr lang="en-US" dirty="0" smtClean="0">
                <a:solidFill>
                  <a:srgbClr val="FFFF00"/>
                </a:solidFill>
              </a:rPr>
              <a:t>1,304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616 </a:t>
            </a:r>
            <a:r>
              <a:rPr lang="en-US" dirty="0">
                <a:solidFill>
                  <a:srgbClr val="FFFF00"/>
                </a:solidFill>
              </a:rPr>
              <a:t>Individuals Booked into DOCO Jail, accounting for </a:t>
            </a:r>
            <a:r>
              <a:rPr lang="en-US" dirty="0" smtClean="0">
                <a:solidFill>
                  <a:srgbClr val="FFFF00"/>
                </a:solidFill>
              </a:rPr>
              <a:t>594 </a:t>
            </a:r>
            <a:r>
              <a:rPr lang="en-US" dirty="0">
                <a:solidFill>
                  <a:srgbClr val="FFFF00"/>
                </a:solidFill>
              </a:rPr>
              <a:t>incidents</a:t>
            </a:r>
          </a:p>
          <a:p>
            <a:pPr lvl="0"/>
            <a:r>
              <a:rPr lang="en-US" dirty="0" smtClean="0">
                <a:solidFill>
                  <a:srgbClr val="FFFF00"/>
                </a:solidFill>
              </a:rPr>
              <a:t>Traffic </a:t>
            </a:r>
            <a:r>
              <a:rPr lang="en-US" dirty="0">
                <a:solidFill>
                  <a:srgbClr val="FFFF00"/>
                </a:solidFill>
              </a:rPr>
              <a:t>Accidents – </a:t>
            </a:r>
            <a:r>
              <a:rPr lang="en-US" dirty="0" smtClean="0">
                <a:solidFill>
                  <a:srgbClr val="FFFF00"/>
                </a:solidFill>
              </a:rPr>
              <a:t>884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>
                <a:solidFill>
                  <a:srgbClr val="FFFF00"/>
                </a:solidFill>
              </a:rPr>
              <a:t>0 </a:t>
            </a:r>
            <a:r>
              <a:rPr lang="en-US" dirty="0" smtClean="0">
                <a:solidFill>
                  <a:srgbClr val="FFFF00"/>
                </a:solidFill>
              </a:rPr>
              <a:t>Fatalities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7 incidents DUI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Community Relations Unit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Revamped efforts to continue our community efforts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Using existing resources to spread influence to all areas of the city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Keeping a thumb on the pulse of the community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Using intervention and prevention methods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6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69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Neighborhood Resource Officers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6" y="1535169"/>
            <a:ext cx="3622430" cy="483063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9" y="1537065"/>
            <a:ext cx="3601640" cy="48021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83" y="1537066"/>
            <a:ext cx="3601640" cy="4802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9671" y="830826"/>
            <a:ext cx="5412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One neighborhood at a time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65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Crime Prevention Unit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7022" y="1348761"/>
            <a:ext cx="326350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4" y="1850463"/>
            <a:ext cx="4552335" cy="3414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0813" y="5491316"/>
            <a:ext cx="5491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Focusing on our future by investing in the children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2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2" y="392006"/>
            <a:ext cx="10515600" cy="129868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Community Safety Officers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64" y="1482674"/>
            <a:ext cx="4005006" cy="3003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88" y="3885125"/>
            <a:ext cx="3383334" cy="2459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1" y="1437856"/>
            <a:ext cx="3204086" cy="4272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2568" y="1774723"/>
            <a:ext cx="27137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Serving the citizens in a variety of situations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90469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Code Enforcement success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Taking Action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Cleanup </a:t>
            </a:r>
            <a:r>
              <a:rPr lang="en-US" dirty="0" smtClean="0">
                <a:solidFill>
                  <a:srgbClr val="FFFF00"/>
                </a:solidFill>
              </a:rPr>
              <a:t>(Almost) Complete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6174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lvl="0"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What else have we done?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Worked with the USAO Middle District of GA on PSN cases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Supported Criminal Justice Forum w/Comm. Howard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Re-established Chaplain Program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Supported Read Across America programs in DCSS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69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Going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Continue to rely upon citizen support to keep our community safe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Focus on Part II crimes and quality of life concerns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Use all available resources to identify and arrest offenders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Continue to support various community organizations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205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Albany Police Department Quarterly Update Jan. 1st-Mar 8th  </vt:lpstr>
      <vt:lpstr>Operational Update</vt:lpstr>
      <vt:lpstr>Community Relations Unit</vt:lpstr>
      <vt:lpstr>Neighborhood Resource Officers</vt:lpstr>
      <vt:lpstr>Crime Prevention Unit</vt:lpstr>
      <vt:lpstr>Community Safety Officers</vt:lpstr>
      <vt:lpstr>Code Enforcement success</vt:lpstr>
      <vt:lpstr>What else have we done?  </vt:lpstr>
      <vt:lpstr>Going forward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Persley, Michael</dc:creator>
  <cp:lastModifiedBy>Persley, Michael</cp:lastModifiedBy>
  <cp:revision>43</cp:revision>
  <dcterms:created xsi:type="dcterms:W3CDTF">2018-11-02T17:40:50Z</dcterms:created>
  <dcterms:modified xsi:type="dcterms:W3CDTF">2019-03-11T21:27:40Z</dcterms:modified>
</cp:coreProperties>
</file>